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224" y="-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ED0AD87-EC94-4E40-B024-BE90116103C6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12750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08E2C85-33B3-4DFF-B624-6D88B258FAE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134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46C88A-9018-48B3-8F86-F4512DDE163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0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056CB3-03D5-490D-8CF4-F8BF2588CAF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7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20DE4A-253F-42CA-8CCD-7CF4586A921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9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81BE6C-AD9B-4637-A9D7-016C3D72F32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8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A1170B-1D9D-4ECE-ADD9-047FABD6B62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93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EC4B30-6AE1-4E73-BCE2-5DA3B64DAD2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56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972ED2-0C7F-414E-81CD-F157FAD04C3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2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A20C82-C38E-46DD-89B9-83C9A73E8F6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15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CCA27A-9DEF-4433-98B1-794191F101C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9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B9BFED-D6EE-4B77-89E2-659C4E29099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8394AA-913D-4449-B7BC-58B398A52A7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74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99FF"/>
            </a:gs>
            <a:gs pos="100000">
              <a:srgbClr val="CCCCFF"/>
            </a:gs>
          </a:gsLst>
          <a:path path="circle">
            <a:fillToRect l="50000" t="85000" r="50000" b="1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18143B5-58A5-4611-83CF-06A5E44AD082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40000" y="897839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indent="36360">
              <a:buNone/>
            </a:pPr>
            <a:r>
              <a:rPr lang="x-none" sz="1800">
                <a:latin typeface="Times New Roman" pitchFamily="18"/>
              </a:rPr>
              <a:t>Государственное бюджетное общеобразовательное учреждение Самарской области средняя общеобразовательная школа №1 «Образовательный центр» имени Героя Советского Союза Ганюшина П.М. с. Сергиевск   муниципального района Сергиевский Самарской области структурное подразделение  детский сад «Радуга».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 algn="ctr">
              <a:buNone/>
            </a:pPr>
            <a:endParaRPr lang="ru-RU" i="1" dirty="0">
              <a:solidFill>
                <a:srgbClr val="000000"/>
              </a:solidFill>
              <a:latin typeface="Times New Roman" pitchFamily="18"/>
            </a:endParaRPr>
          </a:p>
          <a:p>
            <a:pPr lvl="0" algn="ctr">
              <a:buNone/>
            </a:pPr>
            <a:endParaRPr lang="ru-RU" i="1" dirty="0">
              <a:solidFill>
                <a:srgbClr val="000000"/>
              </a:solidFill>
              <a:latin typeface="Times New Roman" pitchFamily="18"/>
            </a:endParaRPr>
          </a:p>
          <a:p>
            <a:pPr lvl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</a:rPr>
              <a:t>«Увлекательный мир профессий»</a:t>
            </a:r>
          </a:p>
          <a:p>
            <a:pPr lvl="0" algn="ctr">
              <a:buNone/>
            </a:pPr>
            <a:endParaRPr lang="ru-RU" i="1" dirty="0">
              <a:solidFill>
                <a:srgbClr val="000000"/>
              </a:solidFill>
              <a:latin typeface="Times New Roman" pitchFamily="18"/>
            </a:endParaRPr>
          </a:p>
          <a:p>
            <a:pPr lvl="0" algn="r"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/>
              </a:rPr>
              <a:t>C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тарший воспитатель 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Р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асторгуева М.А.</a:t>
            </a:r>
          </a:p>
          <a:p>
            <a:pPr lvl="0" algn="r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Воспитатели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:</a:t>
            </a:r>
            <a:br>
              <a:rPr lang="ru-RU" sz="2400" dirty="0">
                <a:solidFill>
                  <a:srgbClr val="000000"/>
                </a:solidFill>
                <a:latin typeface="Times New Roman" pitchFamily="18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    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/>
              </a:rPr>
              <a:t>Дворникова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 А.А.</a:t>
            </a:r>
            <a:br>
              <a:rPr lang="ru-RU" sz="2400" dirty="0">
                <a:solidFill>
                  <a:srgbClr val="000000"/>
                </a:solidFill>
                <a:latin typeface="Times New Roman" pitchFamily="18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 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/>
              </a:rPr>
              <a:t>Абаимова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 И.А.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Учитель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04825" y="1259557"/>
            <a:ext cx="4452938" cy="504056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и языки Мира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5096879" y="1187549"/>
            <a:ext cx="4456113" cy="576064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с картой Мира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0" y="1763613"/>
            <a:ext cx="4845896" cy="579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6296" y="1763613"/>
            <a:ext cx="5040560" cy="576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Водитель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4825" y="1259557"/>
            <a:ext cx="4452938" cy="432048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это значило?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0800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21275" y="1187549"/>
            <a:ext cx="4456113" cy="504056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знаки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768" y="1830874"/>
            <a:ext cx="4536504" cy="506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68304" y="1830874"/>
            <a:ext cx="4968552" cy="506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Ветеринарный врач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  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04825" y="1115541"/>
            <a:ext cx="4452938" cy="504056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мы помогаем?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5121275" y="1115541"/>
            <a:ext cx="4456113" cy="504056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Инструменты- помощники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704" y="1733168"/>
            <a:ext cx="4742152" cy="552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89856" y="1733168"/>
            <a:ext cx="5040560" cy="552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latin typeface="Times New Roman" pitchFamily="18"/>
              </a:rPr>
              <a:t>Профессия </a:t>
            </a:r>
            <a:r>
              <a:rPr lang="ru-RU" sz="2400" b="1" dirty="0" smtClean="0">
                <a:latin typeface="Times New Roman" pitchFamily="18"/>
              </a:rPr>
              <a:t>«</a:t>
            </a:r>
            <a:r>
              <a:rPr lang="x-none" sz="2400" b="1" smtClean="0">
                <a:latin typeface="Times New Roman" pitchFamily="18"/>
              </a:rPr>
              <a:t>Топограф</a:t>
            </a:r>
            <a:r>
              <a:rPr lang="ru-RU" sz="2400" b="1" dirty="0" smtClean="0">
                <a:latin typeface="Times New Roman" pitchFamily="18"/>
              </a:rPr>
              <a:t>»</a:t>
            </a:r>
            <a:endParaRPr lang="x-none" sz="2400" b="1">
              <a:latin typeface="Times New Roman" pitchFamily="18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4825" y="1115541"/>
            <a:ext cx="4452938" cy="432048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символикой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21275" y="1043533"/>
            <a:ext cx="4456113" cy="504056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топографические карты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768" y="1619597"/>
            <a:ext cx="482453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2320" y="1593626"/>
            <a:ext cx="482453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latin typeface="Times New Roman" pitchFamily="18"/>
              </a:rPr>
              <a:t>Альбом "В мире увлекательных профессий"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26973">
            <a:off x="4757711" y="3318800"/>
            <a:ext cx="5076856" cy="387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21172378">
            <a:off x="213509" y="1762605"/>
            <a:ext cx="486000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Ожидаемые результаты</a:t>
            </a:r>
            <a:br>
              <a:rPr lang="x-none" sz="2400" b="1">
                <a:solidFill>
                  <a:srgbClr val="000000"/>
                </a:solidFill>
                <a:latin typeface="Times New Roman" pitchFamily="18"/>
              </a:rPr>
            </a:b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20000" y="1800000"/>
            <a:ext cx="8891640" cy="5040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0" lvl="0" indent="0" algn="l"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itchFamily="18"/>
              </a:rPr>
              <a:t>В результате проведенной работы у детей сформировались представления о таких профессиях как: повар, инкассатор, водитель, инспектор криминалист, менеджер, ветврач, медсестра.</a:t>
            </a:r>
          </a:p>
          <a:p>
            <a:pPr marL="0" lvl="0" indent="0" algn="l"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itchFamily="18"/>
              </a:rPr>
              <a:t>Дети познакомились  современными профессиями:  менеджер, инкассатор, эксперт криминалист.</a:t>
            </a:r>
          </a:p>
          <a:p>
            <a:pPr marL="0" lvl="0" indent="0" algn="l"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itchFamily="18"/>
              </a:rPr>
              <a:t>Родители 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/>
              </a:rPr>
              <a:t>являются </a:t>
            </a:r>
            <a:r>
              <a:rPr lang="ru-RU" sz="2200" dirty="0">
                <a:solidFill>
                  <a:srgbClr val="000000"/>
                </a:solidFill>
                <a:latin typeface="Times New Roman" pitchFamily="18"/>
              </a:rPr>
              <a:t>участниками 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/>
              </a:rPr>
              <a:t>воспитательно</a:t>
            </a:r>
            <a:r>
              <a:rPr lang="ru-RU" sz="2200" dirty="0">
                <a:solidFill>
                  <a:srgbClr val="000000"/>
                </a:solidFill>
                <a:latin typeface="Times New Roman" pitchFamily="18"/>
              </a:rPr>
              <a:t>-образовательного процесса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/>
              </a:rPr>
              <a:t>.</a:t>
            </a:r>
          </a:p>
          <a:p>
            <a:pPr marL="0" lvl="0" indent="0" algn="l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/>
              </a:rPr>
              <a:t>Заложены предпосылки познавательной активности детей  с целью расширения представлений о профессиях страны и мира.</a:t>
            </a:r>
            <a:endParaRPr lang="ru-RU" sz="2200" dirty="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686179"/>
            <a:ext cx="9071640" cy="4924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b="1">
                <a:solidFill>
                  <a:srgbClr val="000000"/>
                </a:solidFill>
                <a:latin typeface="Times New Roman" pitchFamily="18"/>
              </a:rPr>
              <a:t>Проблема: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2210862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2200" dirty="0" smtClean="0">
                <a:latin typeface="Times New Roman" pitchFamily="18"/>
                <a:ea typeface="Microsoft YaHei" pitchFamily="34"/>
                <a:cs typeface="Times New Roman" pitchFamily="18"/>
              </a:rPr>
              <a:t> Представление </a:t>
            </a:r>
            <a:r>
              <a:rPr lang="ru-RU" sz="2200" dirty="0">
                <a:latin typeface="Times New Roman" pitchFamily="18"/>
                <a:ea typeface="Microsoft YaHei" pitchFamily="34"/>
                <a:cs typeface="Times New Roman" pitchFamily="18"/>
              </a:rPr>
              <a:t>дошкольников о труде взрослых довольно </a:t>
            </a:r>
            <a:r>
              <a:rPr lang="ru-RU" sz="2200" dirty="0" smtClean="0">
                <a:latin typeface="Times New Roman" pitchFamily="18"/>
                <a:ea typeface="Microsoft YaHei" pitchFamily="34"/>
                <a:cs typeface="Times New Roman" pitchFamily="18"/>
              </a:rPr>
              <a:t>ограничены и поверхностны. </a:t>
            </a:r>
            <a:r>
              <a:rPr lang="ru-RU" sz="2200" dirty="0">
                <a:latin typeface="Times New Roman" pitchFamily="18"/>
                <a:ea typeface="Microsoft YaHei" pitchFamily="34"/>
                <a:cs typeface="Times New Roman" pitchFamily="18"/>
              </a:rPr>
              <a:t>Описывая профессии, дети ориентируются на </a:t>
            </a:r>
            <a:r>
              <a:rPr lang="ru-RU" sz="2200" dirty="0" smtClean="0">
                <a:latin typeface="Times New Roman" pitchFamily="18"/>
                <a:ea typeface="Microsoft YaHei" pitchFamily="34"/>
                <a:cs typeface="Times New Roman" pitchFamily="18"/>
              </a:rPr>
              <a:t> </a:t>
            </a:r>
            <a:r>
              <a:rPr lang="ru-RU" sz="2200" dirty="0">
                <a:latin typeface="Times New Roman" pitchFamily="18"/>
                <a:ea typeface="Microsoft YaHei" pitchFamily="34"/>
                <a:cs typeface="Times New Roman" pitchFamily="18"/>
              </a:rPr>
              <a:t>легко видимые характеристики</a:t>
            </a:r>
            <a:r>
              <a:rPr lang="ru-RU" sz="2200" dirty="0" smtClean="0">
                <a:latin typeface="Times New Roman" pitchFamily="18"/>
                <a:ea typeface="Microsoft YaHei" pitchFamily="34"/>
                <a:cs typeface="Times New Roman" pitchFamily="18"/>
              </a:rPr>
              <a:t>. О многих профессиях нет представлений. С трудом определяют значимость некоторых профессий. Понижен интерес к поисковой деятельности.</a:t>
            </a:r>
            <a:endParaRPr lang="ru-RU" sz="2200" dirty="0">
              <a:latin typeface="Times New Roman" pitchFamily="18"/>
              <a:ea typeface="Microsoft YaHei" pitchFamily="34"/>
              <a:cs typeface="Times New Roman" pitchFamily="18"/>
            </a:endParaRPr>
          </a:p>
          <a:p>
            <a:pPr lvl="0">
              <a:buNone/>
            </a:pPr>
            <a:endParaRPr lang="ru-RU" sz="2200" dirty="0">
              <a:latin typeface="Times New Roman" pitchFamily="18"/>
              <a:ea typeface="Microsoft YaHei" pitchFamily="34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832" y="140357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систематизирование знаний детей о мире профессий на примере профессий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156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686179"/>
            <a:ext cx="9071640" cy="4924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b="1">
                <a:latin typeface="Times New Roman" pitchFamily="18"/>
              </a:rPr>
              <a:t>Задачи: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47824" y="1763613"/>
            <a:ext cx="8711600" cy="5565626"/>
          </a:xfrm>
        </p:spPr>
        <p:txBody>
          <a:bodyPr wrap="square"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0" lvl="0" indent="0" algn="l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Знакомить 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детей с современными профессиями: топограф, инспектор – криминалист,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менеджер.</a:t>
            </a:r>
          </a:p>
          <a:p>
            <a:pPr marL="0" lvl="0" indent="0" algn="l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Расширять 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и обогащать знания детей о многообразии профессий;</a:t>
            </a:r>
          </a:p>
          <a:p>
            <a:pPr marL="0" lvl="0" indent="0" algn="l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Воспитывать уважительное отношение к людям разных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профессий.</a:t>
            </a:r>
            <a:endParaRPr lang="ru-RU" sz="2400" dirty="0">
              <a:solidFill>
                <a:srgbClr val="000000"/>
              </a:solidFill>
              <a:latin typeface="Times New Roman" pitchFamily="18"/>
            </a:endParaRPr>
          </a:p>
          <a:p>
            <a:pPr marL="0" lvl="0" indent="0" algn="l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Способствовать усвоению детьми нравственных и этических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норм.</a:t>
            </a:r>
            <a:endParaRPr lang="ru-RU" sz="2400" dirty="0">
              <a:solidFill>
                <a:srgbClr val="000000"/>
              </a:solidFill>
              <a:latin typeface="Times New Roman" pitchFamily="18"/>
            </a:endParaRPr>
          </a:p>
          <a:p>
            <a:pPr marL="0" lvl="0" indent="0" algn="l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Организовать работу среди родителей по средством включения в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/>
              </a:rPr>
              <a:t>воспитательно</a:t>
            </a: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-образовательный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</a:rPr>
              <a:t>процесс.</a:t>
            </a:r>
            <a:endParaRPr lang="ru-RU" sz="2400" dirty="0">
              <a:solidFill>
                <a:srgbClr val="000000"/>
              </a:solidFill>
              <a:latin typeface="Times New Roman" pitchFamily="18"/>
            </a:endParaRPr>
          </a:p>
          <a:p>
            <a:pPr marL="0" lvl="0" indent="0" algn="l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</a:rPr>
              <a:t>Подвести детей к тому, что каждая профессия интересна человеку.</a:t>
            </a:r>
          </a:p>
          <a:p>
            <a:pPr marL="0" lvl="0" indent="0" algn="l">
              <a:buNone/>
            </a:pPr>
            <a:endParaRPr lang="ru-RU" sz="2000" dirty="0">
              <a:solidFill>
                <a:srgbClr val="000000"/>
              </a:solidFill>
              <a:latin typeface="Times New Roman" pitchFamily="18"/>
            </a:endParaRPr>
          </a:p>
          <a:p>
            <a:pPr marL="0" lvl="0" indent="0" algn="l">
              <a:buNone/>
            </a:pPr>
            <a:endParaRPr lang="ru-RU" sz="20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5" y="747990"/>
            <a:ext cx="9072563" cy="369332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Инкассатор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431376"/>
          </a:xfrm>
        </p:spPr>
        <p:txBody>
          <a:bodyPr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Секретные детали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431378"/>
          </a:xfrm>
        </p:spPr>
        <p:txBody>
          <a:bodyPr/>
          <a:lstStyle/>
          <a:p>
            <a:r>
              <a:rPr lang="ru-RU" b="0" dirty="0" smtClean="0"/>
              <a:t>   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Примерим бронежилет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1162703">
            <a:off x="-13670" y="2276950"/>
            <a:ext cx="4846248" cy="550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393145">
            <a:off x="5040063" y="2371346"/>
            <a:ext cx="4645191" cy="530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747734"/>
            <a:ext cx="9071640" cy="369332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Медсест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/>
              </a:rPr>
              <a:t>ра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x-non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x-none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784" y="1150426"/>
            <a:ext cx="4320000" cy="52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57184" y="1150426"/>
            <a:ext cx="4680000" cy="52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7784" y="6300000"/>
            <a:ext cx="2403520" cy="115251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Оказание</a:t>
            </a:r>
            <a:r>
              <a:rPr lang="de-DE" sz="240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первой</a:t>
            </a:r>
            <a:endParaRPr lang="de-DE" sz="240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мед</a:t>
            </a:r>
            <a:r>
              <a:rPr lang="ru-RU" sz="240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и</a:t>
            </a:r>
            <a:r>
              <a:rPr lang="de-DE" sz="240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цинской</a:t>
            </a:r>
            <a:endParaRPr lang="de-DE" sz="240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помощи</a:t>
            </a:r>
            <a:endParaRPr lang="de-DE" sz="240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8376" y="6370906"/>
            <a:ext cx="3983248" cy="7986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i="0" u="none" strike="noStrike" kern="1200" dirty="0" err="1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Демонстрация</a:t>
            </a:r>
            <a:r>
              <a:rPr lang="de-DE" sz="2400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 </a:t>
            </a:r>
            <a:r>
              <a:rPr lang="de-DE" sz="2400" i="0" u="none" strike="noStrike" kern="1200" dirty="0" err="1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медицинских</a:t>
            </a:r>
            <a:endParaRPr lang="de-DE" sz="2400" i="0" u="none" strike="noStrike" kern="1200" dirty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i="0" u="none" strike="noStrike" kern="1200" dirty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400" i="0" u="none" strike="noStrike" kern="1200" dirty="0" err="1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атрибутов</a:t>
            </a:r>
            <a:endParaRPr lang="de-DE" sz="2400" i="0" u="none" strike="noStrike" kern="1200" dirty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5" y="747990"/>
            <a:ext cx="9072563" cy="369332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Профессия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Менеджер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4825" y="1475581"/>
            <a:ext cx="4452938" cy="358677"/>
          </a:xfrm>
        </p:spPr>
        <p:txBody>
          <a:bodyPr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штучки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21275" y="1331565"/>
            <a:ext cx="4456113" cy="502693"/>
          </a:xfrm>
        </p:spPr>
        <p:txBody>
          <a:bodyPr/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в путешествие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1190128">
            <a:off x="61662" y="2172175"/>
            <a:ext cx="4320000" cy="514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50048">
            <a:off x="4553447" y="2232893"/>
            <a:ext cx="5061902" cy="522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940000" y="5760000"/>
            <a:ext cx="3060000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Сюжетно-ролевая игра „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„Менеджер“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Эксперт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-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к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риминалист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68304" y="1331565"/>
            <a:ext cx="4896544" cy="604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80000" y="6120000"/>
            <a:ext cx="309998" cy="3857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1" i="0" u="none" strike="noStrike" kern="1200" dirty="0" smtClean="0">
                <a:ln>
                  <a:noFill/>
                </a:ln>
                <a:latin typeface="Times New Roman" pitchFamily="18"/>
                <a:ea typeface="Andale Sans UI" pitchFamily="2"/>
                <a:cs typeface="Tahoma" pitchFamily="2"/>
              </a:rPr>
              <a:t>“</a:t>
            </a:r>
            <a:endParaRPr lang="de-DE" sz="2000" b="1" i="0" u="none" strike="noStrike" kern="1200" dirty="0">
              <a:ln>
                <a:noFill/>
              </a:ln>
              <a:latin typeface="Times New Roman" pitchFamily="18"/>
              <a:ea typeface="Andale Sans UI" pitchFamily="2"/>
              <a:cs typeface="Tahoma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3768" y="2339677"/>
            <a:ext cx="4680520" cy="502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Текст 13"/>
          <p:cNvSpPr txBox="1">
            <a:spLocks noGrp="1"/>
          </p:cNvSpPr>
          <p:nvPr>
            <p:ph type="body" idx="1"/>
          </p:nvPr>
        </p:nvSpPr>
        <p:spPr>
          <a:xfrm>
            <a:off x="504825" y="1597141"/>
            <a:ext cx="4452938" cy="79998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lvl="0">
              <a:spcAft>
                <a:spcPts val="0"/>
              </a:spcAft>
            </a:pPr>
            <a:r>
              <a:rPr lang="de-DE" b="0" dirty="0" err="1">
                <a:latin typeface="Times New Roman" pitchFamily="18"/>
              </a:rPr>
              <a:t>Знакомство</a:t>
            </a:r>
            <a:r>
              <a:rPr lang="de-DE" b="0" dirty="0">
                <a:latin typeface="Times New Roman" pitchFamily="18"/>
              </a:rPr>
              <a:t> с </a:t>
            </a:r>
            <a:r>
              <a:rPr lang="de-DE" b="0" dirty="0" err="1">
                <a:latin typeface="Times New Roman" pitchFamily="18"/>
              </a:rPr>
              <a:t>профессией</a:t>
            </a:r>
            <a:endParaRPr lang="de-DE" b="0" dirty="0">
              <a:latin typeface="Times New Roman" pitchFamily="18"/>
            </a:endParaRPr>
          </a:p>
          <a:p>
            <a:pPr lvl="0">
              <a:spcAft>
                <a:spcPts val="0"/>
              </a:spcAft>
            </a:pPr>
            <a:r>
              <a:rPr lang="de-DE" b="0" dirty="0">
                <a:latin typeface="Times New Roman" pitchFamily="18"/>
              </a:rPr>
              <a:t> </a:t>
            </a:r>
            <a:r>
              <a:rPr lang="de-DE" b="0" dirty="0" err="1" smtClean="0">
                <a:latin typeface="Times New Roman" pitchFamily="18"/>
              </a:rPr>
              <a:t>Эксперт</a:t>
            </a:r>
            <a:r>
              <a:rPr lang="ru-RU" b="0" dirty="0" smtClean="0">
                <a:latin typeface="Times New Roman" pitchFamily="18"/>
              </a:rPr>
              <a:t>а</a:t>
            </a:r>
            <a:r>
              <a:rPr lang="de-DE" b="0" dirty="0" smtClean="0">
                <a:latin typeface="Times New Roman" pitchFamily="18"/>
              </a:rPr>
              <a:t> </a:t>
            </a:r>
            <a:r>
              <a:rPr lang="ru-RU" b="0" dirty="0">
                <a:latin typeface="Times New Roman" pitchFamily="18"/>
              </a:rPr>
              <a:t>-к</a:t>
            </a:r>
            <a:r>
              <a:rPr lang="de-DE" b="0" dirty="0" err="1" smtClean="0">
                <a:latin typeface="Times New Roman" pitchFamily="18"/>
              </a:rPr>
              <a:t>риминалист</a:t>
            </a:r>
            <a:r>
              <a:rPr lang="ru-RU" b="0" dirty="0" smtClean="0">
                <a:latin typeface="Times New Roman" pitchFamily="18"/>
              </a:rPr>
              <a:t>а</a:t>
            </a:r>
            <a:endParaRPr lang="ru-RU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400" b="1">
                <a:solidFill>
                  <a:srgbClr val="000000"/>
                </a:solidFill>
                <a:latin typeface="Times New Roman" pitchFamily="18"/>
              </a:rPr>
              <a:t>Профессия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«</a:t>
            </a:r>
            <a:r>
              <a:rPr lang="x-none" sz="2400" b="1" smtClean="0">
                <a:solidFill>
                  <a:srgbClr val="000000"/>
                </a:solidFill>
                <a:latin typeface="Times New Roman" pitchFamily="18"/>
              </a:rPr>
              <a:t>Повар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</a:rPr>
              <a:t>»</a:t>
            </a:r>
            <a:endParaRPr lang="x-none" sz="2400" b="1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Забавные истории из жизни повара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5121275" y="1403573"/>
            <a:ext cx="4456113" cy="576064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помощники повара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784" y="2339677"/>
            <a:ext cx="43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7784" y="2339677"/>
            <a:ext cx="489956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353</Words>
  <Application>Microsoft Office PowerPoint</Application>
  <PresentationFormat>Произвольный</PresentationFormat>
  <Paragraphs>57</Paragraphs>
  <Slides>15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Default</vt:lpstr>
      <vt:lpstr>Государственное бюджетное общеобразовательное учреждение Самарской области средняя общеобразовательная школа №1 «Образовательный центр» имени Героя Советского Союза Ганюшина П.М. с. Сергиевск   муниципального района Сергиевский Самарской области структурное подразделение  детский сад «Радуга».</vt:lpstr>
      <vt:lpstr>Проблема:</vt:lpstr>
      <vt:lpstr>Цель:</vt:lpstr>
      <vt:lpstr>Задачи:</vt:lpstr>
      <vt:lpstr>Профессия «Инкассатор»</vt:lpstr>
      <vt:lpstr>Профессия «Медсестра»</vt:lpstr>
      <vt:lpstr>Профессия  «Менеджер»</vt:lpstr>
      <vt:lpstr>Профессия «Эксперт- криминалист»</vt:lpstr>
      <vt:lpstr>Профессия «Повар»</vt:lpstr>
      <vt:lpstr>Профессия  «Учитель»</vt:lpstr>
      <vt:lpstr>Профессия «Водитель»</vt:lpstr>
      <vt:lpstr>Профессия «Ветеринарный врач»  </vt:lpstr>
      <vt:lpstr>Профессия «Топограф»</vt:lpstr>
      <vt:lpstr>Альбом "В мире увлекательных профессий"</vt:lpstr>
      <vt:lpstr>Ожидаемые результаты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Самарской области средняя общеобразовательная школа №1 «Образовательный центр» имени Героя Советского Союза Ганюшина П.М. с. Сергиевск   муниципального района Сергиевский Самарской области структурное подразделение  детский сад «Радуга».</dc:title>
  <dc:creator>Билайн</dc:creator>
  <cp:lastModifiedBy>Windows User</cp:lastModifiedBy>
  <cp:revision>23</cp:revision>
  <dcterms:created xsi:type="dcterms:W3CDTF">2009-04-16T11:32:32Z</dcterms:created>
  <dcterms:modified xsi:type="dcterms:W3CDTF">2018-06-14T12:23:37Z</dcterms:modified>
</cp:coreProperties>
</file>