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272" y="260648"/>
            <a:ext cx="7200800" cy="19442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Игры и упражнения на снятие психоэмоционального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smtClean="0"/>
              <a:t>напряжения </a:t>
            </a:r>
            <a:r>
              <a:rPr lang="ru-RU" sz="2800" b="1" dirty="0" smtClean="0"/>
              <a:t>у детей</a:t>
            </a:r>
            <a:endParaRPr lang="ru-RU" sz="2800" dirty="0"/>
          </a:p>
        </p:txBody>
      </p:sp>
      <p:pic>
        <p:nvPicPr>
          <p:cNvPr id="1026" name="Picture 2" descr="C:\Users\Home\Desktop\мастер класс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557761" cy="2991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429388" y="4152396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Карташова О.В.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педагог-психолог 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СП-д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/с «Радуга»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м.р. Сергиевский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«Клеевой дождик»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Участники игры </a:t>
            </a:r>
            <a:r>
              <a:rPr lang="ru-RU" dirty="0"/>
              <a:t>встают друг за другом и держатся за </a:t>
            </a:r>
            <a:r>
              <a:rPr lang="ru-RU" dirty="0" smtClean="0"/>
              <a:t>плечи или пояс </a:t>
            </a:r>
            <a:r>
              <a:rPr lang="ru-RU" dirty="0"/>
              <a:t>впереди стоящего. В таком положении они преодолевают препятствия:</a:t>
            </a:r>
          </a:p>
          <a:p>
            <a:pPr marL="0" indent="0" algn="just">
              <a:buNone/>
            </a:pPr>
            <a:r>
              <a:rPr lang="ru-RU" dirty="0"/>
              <a:t>•  подняться и сойти со стула;</a:t>
            </a:r>
          </a:p>
          <a:p>
            <a:pPr marL="0" indent="0" algn="just">
              <a:buNone/>
            </a:pPr>
            <a:r>
              <a:rPr lang="ru-RU" dirty="0"/>
              <a:t>•  проползти под столом;</a:t>
            </a:r>
          </a:p>
          <a:p>
            <a:pPr marL="0" indent="0" algn="just">
              <a:buNone/>
            </a:pPr>
            <a:r>
              <a:rPr lang="ru-RU" dirty="0"/>
              <a:t>•  обогнуть озеро;</a:t>
            </a:r>
          </a:p>
          <a:p>
            <a:pPr marL="0" indent="0" algn="just">
              <a:buNone/>
            </a:pPr>
            <a:r>
              <a:rPr lang="ru-RU" dirty="0"/>
              <a:t>•  перепрыгнуть канаву;</a:t>
            </a:r>
          </a:p>
          <a:p>
            <a:pPr marL="0" indent="0" algn="just">
              <a:buNone/>
            </a:pPr>
            <a:r>
              <a:rPr lang="ru-RU" dirty="0"/>
              <a:t>• идти тихонько через дремучий лес, чтобы не разбудить спящего в</a:t>
            </a:r>
            <a:br>
              <a:rPr lang="ru-RU" dirty="0"/>
            </a:br>
            <a:r>
              <a:rPr lang="ru-RU" dirty="0"/>
              <a:t>берлоге злого медведя;</a:t>
            </a:r>
          </a:p>
          <a:p>
            <a:pPr marL="0" indent="0" algn="just">
              <a:buNone/>
            </a:pPr>
            <a:r>
              <a:rPr lang="ru-RU" dirty="0"/>
              <a:t>• прятаться от диких животных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39552" y="1556792"/>
            <a:ext cx="8147248" cy="835888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Цель: способствует сплочению </a:t>
            </a:r>
            <a:r>
              <a:rPr lang="ru-RU" sz="2400" b="0" dirty="0" smtClean="0">
                <a:solidFill>
                  <a:schemeClr val="tx1"/>
                </a:solidFill>
              </a:rPr>
              <a:t>семьи (коллектива)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44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«Круглый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ушастик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Наклеить </a:t>
            </a:r>
            <a:r>
              <a:rPr lang="ru-RU" sz="2400" dirty="0"/>
              <a:t>на стене (щите) круг с ушами. Дети, которых кто-то обидел, разозлил, могут побросать мяч в </a:t>
            </a:r>
            <a:r>
              <a:rPr lang="ru-RU" sz="2400" dirty="0" err="1"/>
              <a:t>ушастика</a:t>
            </a:r>
            <a:r>
              <a:rPr lang="ru-RU" sz="2400" dirty="0"/>
              <a:t>, представляя своего обидчика. Таким образом снимается негативное состояние.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772816"/>
            <a:ext cx="4186808" cy="64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Цель: снять напряжение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098032" cy="3790680"/>
          </a:xfrm>
        </p:spPr>
      </p:pic>
    </p:spTree>
    <p:extLst>
      <p:ext uri="{BB962C8B-B14F-4D97-AF65-F5344CB8AC3E}">
        <p14:creationId xmlns="" xmlns:p14="http://schemas.microsoft.com/office/powerpoint/2010/main" val="17110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5576" y="191683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Выполнение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таких упражнений очень нравится детям, т. к. в них есть элемент игры. Они быстро обучаются этому непростому умению расслабляться. 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	Научившись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расслаблению, каждый ребенок получает то, в чем ранее испытывал недостаток.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Уважаемые родители, выполняя эти упражнения с детьми системно вы поможете ребенку сбросить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излишки напряжения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восстановить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равновесие, тем самым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сохранить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психическое здоровье.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3" y="0"/>
            <a:ext cx="4164400" cy="12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164400" cy="12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44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3886200" cy="4572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Современные </a:t>
            </a:r>
            <a:r>
              <a:rPr lang="ru-RU" dirty="0"/>
              <a:t>дети испытывают постоянный стресс и напряжение. </a:t>
            </a:r>
            <a:r>
              <a:rPr lang="ru-RU" i="1" dirty="0" smtClean="0"/>
              <a:t>Как </a:t>
            </a:r>
            <a:r>
              <a:rPr lang="ru-RU" i="1" dirty="0"/>
              <a:t>помочь ребёнку в сложные минуты? Самое правильное – научить его помогать самому себе, то есть познакомить </a:t>
            </a:r>
            <a:r>
              <a:rPr lang="ru-RU" i="1" dirty="0" smtClean="0"/>
              <a:t>его с </a:t>
            </a:r>
            <a:r>
              <a:rPr lang="ru-RU" dirty="0" smtClean="0"/>
              <a:t>играми </a:t>
            </a:r>
            <a:r>
              <a:rPr lang="ru-RU" dirty="0"/>
              <a:t>и </a:t>
            </a:r>
            <a:r>
              <a:rPr lang="ru-RU" dirty="0" smtClean="0"/>
              <a:t>упражнениями </a:t>
            </a:r>
            <a:r>
              <a:rPr lang="ru-RU" dirty="0"/>
              <a:t>на снятие эмоционального </a:t>
            </a:r>
            <a:r>
              <a:rPr lang="ru-RU" dirty="0" smtClean="0"/>
              <a:t>напряжения.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83" r="12075"/>
          <a:stretch/>
        </p:blipFill>
        <p:spPr>
          <a:xfrm>
            <a:off x="4716016" y="2204864"/>
            <a:ext cx="3962981" cy="3398880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3" y="0"/>
            <a:ext cx="4164400" cy="12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03" y="2432"/>
            <a:ext cx="4164400" cy="122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64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«Ты – лев!»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788024" y="2564904"/>
            <a:ext cx="3886200" cy="40854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100" dirty="0" smtClean="0"/>
              <a:t>	Ребенку </a:t>
            </a:r>
            <a:r>
              <a:rPr lang="ru-RU" sz="3100" dirty="0"/>
              <a:t>говорят: «Закрой глаза, представь льва - царя зверей, сильного, могучего, уверенного в себе, спокойного и мудрого. Он красив и выдержан, горд и свободен. Этого льва зовут так же, как тебя, у него твое имя, твои глаза, твои руки, ноги, тело. Лев - это ты</a:t>
            </a:r>
            <a:r>
              <a:rPr lang="ru-RU" sz="3100" dirty="0" smtClean="0"/>
              <a:t>!»</a:t>
            </a:r>
          </a:p>
          <a:p>
            <a:pPr marL="0" indent="0" algn="just">
              <a:buNone/>
            </a:pPr>
            <a:endParaRPr lang="ru-RU" sz="31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870616" cy="4211333"/>
          </a:xfrm>
        </p:spPr>
      </p:pic>
      <p:sp>
        <p:nvSpPr>
          <p:cNvPr id="8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628800"/>
            <a:ext cx="8136904" cy="812304"/>
          </a:xfrm>
        </p:spPr>
        <p:txBody>
          <a:bodyPr>
            <a:normAutofit fontScale="32500" lnSpcReduction="20000"/>
          </a:bodyPr>
          <a:lstStyle/>
          <a:p>
            <a:endParaRPr lang="ru-RU" sz="5100" b="0" dirty="0" smtClean="0">
              <a:solidFill>
                <a:schemeClr val="tx1"/>
              </a:solidFill>
            </a:endParaRPr>
          </a:p>
          <a:p>
            <a:r>
              <a:rPr lang="ru-RU" sz="8600" b="0" dirty="0" smtClean="0">
                <a:solidFill>
                  <a:schemeClr val="tx1"/>
                </a:solidFill>
              </a:rPr>
              <a:t>Цель</a:t>
            </a:r>
            <a:r>
              <a:rPr lang="ru-RU" sz="8600" b="0" dirty="0">
                <a:solidFill>
                  <a:schemeClr val="tx1"/>
                </a:solidFill>
              </a:rPr>
              <a:t>:  познакомить с методами </a:t>
            </a:r>
            <a:r>
              <a:rPr lang="ru-RU" sz="8600" b="0" dirty="0" err="1">
                <a:solidFill>
                  <a:schemeClr val="tx1"/>
                </a:solidFill>
              </a:rPr>
              <a:t>саморегуляции</a:t>
            </a:r>
            <a:endParaRPr lang="ru-RU" sz="8600" b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B050"/>
                </a:solidFill>
              </a:rPr>
              <a:t>«Брыкание»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772816"/>
            <a:ext cx="4392487" cy="471750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Цель: способствует эмоциональной разрядке и снятию мышечного на­пряжения.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Ребенок </a:t>
            </a:r>
            <a:r>
              <a:rPr lang="ru-RU" sz="2000" dirty="0">
                <a:solidFill>
                  <a:schemeClr val="tx1"/>
                </a:solidFill>
              </a:rPr>
              <a:t>ложится на спину на ковер. Ноги свободно раскинуты. Мед­ленно он начинает брыкаться, касаясь, пола всей ногой. Ноги чередуются и высоко поднимаются. Постепенно увеличивается сила и скорость брыкания. </a:t>
            </a:r>
            <a:r>
              <a:rPr lang="ru-RU" sz="2000" dirty="0" smtClean="0">
                <a:solidFill>
                  <a:schemeClr val="tx1"/>
                </a:solidFill>
              </a:rPr>
              <a:t>На каждый удар ногой ребенок говорит «нет», увеличивая интенсивность удара.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2541459" cy="3168352"/>
          </a:xfrm>
        </p:spPr>
      </p:pic>
    </p:spTree>
    <p:extLst>
      <p:ext uri="{BB962C8B-B14F-4D97-AF65-F5344CB8AC3E}">
        <p14:creationId xmlns="" xmlns:p14="http://schemas.microsoft.com/office/powerpoint/2010/main" val="30568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1800" dirty="0" smtClean="0"/>
              <a:t>Дайте </a:t>
            </a:r>
            <a:r>
              <a:rPr lang="ru-RU" sz="1800" dirty="0"/>
              <a:t>ребенку в руку какую-нибудь мелкую игрушку или конфету и попросите его сжать кулачок крепко-крепко. Пусть он подержит кулачок сжатым, а когда раскроет его, рука расслабится, и на ладошке будет красивая игрушка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38200"/>
            <a:ext cx="3456384" cy="508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«Кулачок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10" t="8162" r="18174" b="8162"/>
          <a:stretch/>
        </p:blipFill>
        <p:spPr>
          <a:xfrm>
            <a:off x="3203848" y="1115197"/>
            <a:ext cx="3822920" cy="3391353"/>
          </a:xfrm>
        </p:spPr>
      </p:pic>
      <p:sp>
        <p:nvSpPr>
          <p:cNvPr id="13" name="Прямоугольник 12"/>
          <p:cNvSpPr/>
          <p:nvPr/>
        </p:nvSpPr>
        <p:spPr>
          <a:xfrm>
            <a:off x="1547664" y="4725144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Цель</a:t>
            </a:r>
            <a:r>
              <a:rPr lang="ru-RU" b="1" dirty="0"/>
              <a:t>: </a:t>
            </a:r>
            <a:r>
              <a:rPr lang="ru-RU" dirty="0"/>
              <a:t>способствует осознанию эффективных форм поведения, смеще­нию агрессии и мышечной релаксации.</a:t>
            </a:r>
          </a:p>
        </p:txBody>
      </p:sp>
      <p:pic>
        <p:nvPicPr>
          <p:cNvPr id="1027" name="Picture 3" descr="C:\Users\Home\Desktop\мама\картинки вектор\1930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2" y="3391756"/>
            <a:ext cx="974347" cy="974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2" y="2060847"/>
            <a:ext cx="974347" cy="9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9" y="5733256"/>
            <a:ext cx="1138501" cy="77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2" y="692696"/>
            <a:ext cx="1017995" cy="8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6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«Подушечный бой»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2996952"/>
            <a:ext cx="3543317" cy="300437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7200" dirty="0" smtClean="0"/>
              <a:t>Эта </a:t>
            </a:r>
            <a:r>
              <a:rPr lang="ru-RU" sz="7200" dirty="0"/>
              <a:t>игра обычно очень нравится детям, вызывает целую бурю положи­тельных эмоций, помимо этого подушечные бои помогают ребенку выплес­нуть свою агрессию вовне без нанесения физического вреда окружающим. Возможны самые разные варианты проведения подушечных </a:t>
            </a:r>
            <a:r>
              <a:rPr lang="ru-RU" sz="7200" dirty="0" smtClean="0"/>
              <a:t>боев. </a:t>
            </a:r>
            <a:r>
              <a:rPr lang="ru-RU" sz="7200" dirty="0"/>
              <a:t>В бое принимает участие двое </a:t>
            </a:r>
            <a:r>
              <a:rPr lang="ru-RU" sz="7200" dirty="0" smtClean="0"/>
              <a:t>участников.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/>
              <a:t>Цель игроков - с помощью подушки сбить своего противника </a:t>
            </a:r>
            <a:r>
              <a:rPr lang="ru-RU" sz="7200" dirty="0" smtClean="0"/>
              <a:t>с ног.</a:t>
            </a:r>
            <a:endParaRPr lang="ru-RU" sz="72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538893" cy="302416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23528" y="1772816"/>
            <a:ext cx="8352928" cy="107212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b="0" dirty="0" smtClean="0"/>
              <a:t>Цель</a:t>
            </a:r>
            <a:r>
              <a:rPr lang="ru-RU" b="0" dirty="0"/>
              <a:t>: снятие эмоционального напряжения. Способствует осознанию эффективных форм поведения и мышечной релаксации.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4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«Падающая башня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38862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2400" b="1" dirty="0" smtClean="0"/>
              <a:t>Цель</a:t>
            </a:r>
            <a:r>
              <a:rPr lang="ru-RU" sz="2400" b="1" dirty="0"/>
              <a:t>: </a:t>
            </a:r>
            <a:r>
              <a:rPr lang="ru-RU" sz="2400" dirty="0"/>
              <a:t>осознание эффективных форм поведения.</a:t>
            </a:r>
          </a:p>
          <a:p>
            <a:pPr marL="0" indent="0" algn="just">
              <a:buNone/>
            </a:pPr>
            <a:r>
              <a:rPr lang="ru-RU" sz="2400" dirty="0"/>
              <a:t>Каждый участник строит из подушек высокую башню, а затем пытает­ся штурмовать ее, залезая на самый верх. Побеждает тот, кто первый «возь­мет» башню, не разрушив ее.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26883" cy="3239381"/>
          </a:xfrm>
        </p:spPr>
      </p:pic>
    </p:spTree>
    <p:extLst>
      <p:ext uri="{BB962C8B-B14F-4D97-AF65-F5344CB8AC3E}">
        <p14:creationId xmlns="" xmlns:p14="http://schemas.microsoft.com/office/powerpoint/2010/main" val="1177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«Лепим сказку»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932040" y="3356992"/>
            <a:ext cx="3886200" cy="33668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7200" dirty="0" smtClean="0"/>
              <a:t>Всем членам семьи </a:t>
            </a:r>
            <a:r>
              <a:rPr lang="ru-RU" sz="7200" dirty="0"/>
              <a:t>предлагается </a:t>
            </a:r>
            <a:r>
              <a:rPr lang="ru-RU" sz="7200" dirty="0" smtClean="0"/>
              <a:t>слепить </a:t>
            </a:r>
            <a:r>
              <a:rPr lang="ru-RU" sz="7200" dirty="0"/>
              <a:t>какую-нибудь сказку. При подборе сказки важно учесть, что в ней должно быть достаточно много геро­ев, чтобы каждый </a:t>
            </a:r>
            <a:r>
              <a:rPr lang="ru-RU" sz="7200" dirty="0" smtClean="0"/>
              <a:t>участник игры </a:t>
            </a:r>
            <a:r>
              <a:rPr lang="ru-RU" sz="7200" dirty="0"/>
              <a:t>мог лепить одного из них. Перед игрой </a:t>
            </a:r>
            <a:r>
              <a:rPr lang="ru-RU" sz="7200" dirty="0" smtClean="0"/>
              <a:t>вся семья обсу­ждает </a:t>
            </a:r>
            <a:r>
              <a:rPr lang="ru-RU" sz="7200" dirty="0"/>
              <a:t>фрагмент, который </a:t>
            </a:r>
            <a:r>
              <a:rPr lang="ru-RU" sz="7200" dirty="0" smtClean="0"/>
              <a:t> </a:t>
            </a:r>
            <a:r>
              <a:rPr lang="ru-RU" sz="7200" dirty="0"/>
              <a:t>собираются изобразить, и соотносят друг с другом свои замыслы. Для реализации этого упражнения хорошо подходит сказка «Три медведя».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5536" y="1556792"/>
            <a:ext cx="8363272" cy="158417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sz="2900" dirty="0" smtClean="0"/>
              <a:t>	</a:t>
            </a:r>
            <a:r>
              <a:rPr lang="ru-RU" sz="2900" b="0" dirty="0" smtClean="0"/>
              <a:t>Цель</a:t>
            </a:r>
            <a:r>
              <a:rPr lang="ru-RU" sz="2900" b="0" dirty="0"/>
              <a:t>: работа с пластилином дает возможность сместить «энергию ку­лака». Разминая пластилин, ребенок направляет на него свою энергию, рас­слабляет руки, что позволяет косвенным образом реализовать агрессивные чувства. Кроме того, игра развивает и закрепляет навыки совместной дея­тельности.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3501008"/>
            <a:ext cx="4430916" cy="2949723"/>
          </a:xfrm>
        </p:spPr>
      </p:pic>
    </p:spTree>
    <p:extLst>
      <p:ext uri="{BB962C8B-B14F-4D97-AF65-F5344CB8AC3E}">
        <p14:creationId xmlns="" xmlns:p14="http://schemas.microsoft.com/office/powerpoint/2010/main" val="3454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Дерево»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611560" y="2708920"/>
            <a:ext cx="3886200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Сильно-сильно </a:t>
            </a:r>
            <a:r>
              <a:rPr lang="ru-RU" sz="2400" dirty="0"/>
              <a:t>надавить пятками на пол, руки сжать в кулачки, крепко сжать зубы. «Ты могучее, крепкое дерево, у тебя сильные корни, ты никого не бо­ишься».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280412" cy="38389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1" y="1752600"/>
            <a:ext cx="4394448" cy="812304"/>
          </a:xfrm>
        </p:spPr>
        <p:txBody>
          <a:bodyPr>
            <a:normAutofit fontScale="85000" lnSpcReduction="20000"/>
          </a:bodyPr>
          <a:lstStyle/>
          <a:p>
            <a:endParaRPr lang="ru-RU" sz="2800" b="0" dirty="0" smtClean="0">
              <a:solidFill>
                <a:schemeClr val="tx1"/>
              </a:solidFill>
            </a:endParaRPr>
          </a:p>
          <a:p>
            <a:r>
              <a:rPr lang="ru-RU" sz="2800" b="0" dirty="0" smtClean="0">
                <a:solidFill>
                  <a:schemeClr val="tx1"/>
                </a:solidFill>
              </a:rPr>
              <a:t>Цель</a:t>
            </a:r>
            <a:r>
              <a:rPr lang="ru-RU" sz="2800" b="0" dirty="0">
                <a:solidFill>
                  <a:schemeClr val="tx1"/>
                </a:solidFill>
              </a:rPr>
              <a:t>: повышение </a:t>
            </a:r>
            <a:r>
              <a:rPr lang="ru-RU" sz="2800" b="0" dirty="0" smtClean="0">
                <a:solidFill>
                  <a:schemeClr val="tx1"/>
                </a:solidFill>
              </a:rPr>
              <a:t>уверенности</a:t>
            </a:r>
            <a:endParaRPr lang="ru-RU" sz="2800" b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1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463</TotalTime>
  <Words>86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Игры и упражнения на снятие психоэмоционального  напряжения у детей</vt:lpstr>
      <vt:lpstr>Слайд 2</vt:lpstr>
      <vt:lpstr>«Ты – лев!»</vt:lpstr>
      <vt:lpstr>«Брыкание» </vt:lpstr>
      <vt:lpstr>«Кулачок» </vt:lpstr>
      <vt:lpstr>«Подушечный бой»</vt:lpstr>
      <vt:lpstr>«Падающая башня» </vt:lpstr>
      <vt:lpstr>«Лепим сказку» </vt:lpstr>
      <vt:lpstr> «Дерево» </vt:lpstr>
      <vt:lpstr>«Клеевой дождик» </vt:lpstr>
      <vt:lpstr>«Круглый ушастик»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упражнения на снятие психоэмоционального напря­жения у детей</dc:title>
  <dc:creator>Home</dc:creator>
  <cp:lastModifiedBy>Пользователь</cp:lastModifiedBy>
  <cp:revision>52</cp:revision>
  <dcterms:created xsi:type="dcterms:W3CDTF">2020-04-22T13:25:53Z</dcterms:created>
  <dcterms:modified xsi:type="dcterms:W3CDTF">2023-03-13T12:11:15Z</dcterms:modified>
</cp:coreProperties>
</file>